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  <p:sldMasterId id="2147483701" r:id="rId6"/>
  </p:sldMasterIdLst>
  <p:notesMasterIdLst>
    <p:notesMasterId r:id="rId57"/>
  </p:notesMasterIdLst>
  <p:handoutMasterIdLst>
    <p:handoutMasterId r:id="rId58"/>
  </p:handoutMasterIdLst>
  <p:sldIdLst>
    <p:sldId id="593" r:id="rId7"/>
    <p:sldId id="594" r:id="rId8"/>
    <p:sldId id="595" r:id="rId9"/>
    <p:sldId id="525" r:id="rId10"/>
    <p:sldId id="526" r:id="rId11"/>
    <p:sldId id="527" r:id="rId12"/>
    <p:sldId id="528" r:id="rId13"/>
    <p:sldId id="529" r:id="rId14"/>
    <p:sldId id="583" r:id="rId15"/>
    <p:sldId id="531" r:id="rId16"/>
    <p:sldId id="532" r:id="rId17"/>
    <p:sldId id="533" r:id="rId18"/>
    <p:sldId id="534" r:id="rId19"/>
    <p:sldId id="581" r:id="rId20"/>
    <p:sldId id="535" r:id="rId21"/>
    <p:sldId id="584" r:id="rId22"/>
    <p:sldId id="537" r:id="rId23"/>
    <p:sldId id="538" r:id="rId24"/>
    <p:sldId id="539" r:id="rId25"/>
    <p:sldId id="540" r:id="rId26"/>
    <p:sldId id="585" r:id="rId27"/>
    <p:sldId id="542" r:id="rId28"/>
    <p:sldId id="543" r:id="rId29"/>
    <p:sldId id="582" r:id="rId30"/>
    <p:sldId id="545" r:id="rId31"/>
    <p:sldId id="546" r:id="rId32"/>
    <p:sldId id="586" r:id="rId33"/>
    <p:sldId id="548" r:id="rId34"/>
    <p:sldId id="587" r:id="rId35"/>
    <p:sldId id="550" r:id="rId36"/>
    <p:sldId id="588" r:id="rId37"/>
    <p:sldId id="552" r:id="rId38"/>
    <p:sldId id="553" r:id="rId39"/>
    <p:sldId id="554" r:id="rId40"/>
    <p:sldId id="555" r:id="rId41"/>
    <p:sldId id="589" r:id="rId42"/>
    <p:sldId id="557" r:id="rId43"/>
    <p:sldId id="558" r:id="rId44"/>
    <p:sldId id="559" r:id="rId45"/>
    <p:sldId id="560" r:id="rId46"/>
    <p:sldId id="564" r:id="rId47"/>
    <p:sldId id="562" r:id="rId48"/>
    <p:sldId id="563" r:id="rId49"/>
    <p:sldId id="565" r:id="rId50"/>
    <p:sldId id="590" r:id="rId51"/>
    <p:sldId id="592" r:id="rId52"/>
    <p:sldId id="591" r:id="rId53"/>
    <p:sldId id="598" r:id="rId54"/>
    <p:sldId id="514" r:id="rId55"/>
    <p:sldId id="597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91" d="100"/>
          <a:sy n="91" d="100"/>
        </p:scale>
        <p:origin x="-294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4179752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1387057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2699538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3382560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495135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6267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0301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3645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</a:t>
            </a:r>
            <a:r>
              <a:rPr lang="en-US" dirty="0" err="1"/>
              <a:t>StringBuffer</a:t>
            </a:r>
            <a:r>
              <a:rPr lang="en-US" dirty="0"/>
              <a:t>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</a:t>
            </a:r>
            <a:r>
              <a:rPr lang="en-US" dirty="0" smtClean="0"/>
              <a:t>"Fasten </a:t>
            </a:r>
            <a:r>
              <a:rPr lang="en-US" dirty="0"/>
              <a:t>your seatbelts, </a:t>
            </a:r>
            <a:r>
              <a:rPr lang="en-US" dirty="0" smtClean="0"/>
              <a:t>";</a:t>
            </a:r>
            <a:endParaRPr lang="en-US" dirty="0"/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</a:t>
            </a:r>
            <a:r>
              <a:rPr lang="en-US" dirty="0" smtClean="0"/>
              <a:t>"it's </a:t>
            </a:r>
            <a:r>
              <a:rPr lang="en-US" dirty="0"/>
              <a:t>going to be a bumpy night</a:t>
            </a:r>
            <a:r>
              <a:rPr lang="en-US" dirty="0" smtClean="0"/>
              <a:t>.";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</a:t>
            </a:r>
            <a:r>
              <a:rPr lang="en-US" dirty="0" err="1"/>
              <a:t>preallocate</a:t>
            </a:r>
            <a:r>
              <a:rPr lang="en-US" dirty="0"/>
              <a:t> the amount of space required using the </a:t>
            </a: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StringBuffer</a:t>
            </a:r>
            <a:r>
              <a:rPr lang="en-US" dirty="0"/>
              <a:t> quote = new </a:t>
            </a:r>
            <a:r>
              <a:rPr lang="en-US" dirty="0" err="1"/>
              <a:t>StringBuffer</a:t>
            </a:r>
            <a:r>
              <a:rPr lang="en-US" dirty="0"/>
              <a:t>(60); // </a:t>
            </a:r>
            <a:r>
              <a:rPr lang="en-US" dirty="0" err="1"/>
              <a:t>alloc</a:t>
            </a:r>
            <a:r>
              <a:rPr lang="en-US" dirty="0"/>
              <a:t>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quote.append</a:t>
            </a:r>
            <a:r>
              <a:rPr lang="en-US" dirty="0" smtClean="0"/>
              <a:t>("Fasten </a:t>
            </a:r>
            <a:r>
              <a:rPr lang="en-US" dirty="0"/>
              <a:t>your seatbelts, </a:t>
            </a:r>
            <a:r>
              <a:rPr lang="en-US" dirty="0" smtClean="0"/>
              <a:t>");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quote.append</a:t>
            </a:r>
            <a:r>
              <a:rPr lang="en-US" dirty="0" smtClean="0"/>
              <a:t>(" it's </a:t>
            </a:r>
            <a:r>
              <a:rPr lang="en-US" dirty="0"/>
              <a:t>going to be a bumpy night. </a:t>
            </a:r>
            <a:r>
              <a:rPr lang="en-US" dirty="0" smtClean="0"/>
              <a:t>");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48783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263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170439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0657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5081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5A3E0C-18BB-4CFB-BC80-588D4BBA5B80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130830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1167986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387B40-4AD3-4CEA-8721-B0060BA3004F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557096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281988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783705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400447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18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81477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42332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31964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2119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6440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3687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8436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71019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7457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21067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401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286082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084560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071979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797183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40259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426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26554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90541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5607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28240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1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7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csharp" TargetMode="External"/><Relationship Id="rId10" Type="http://schemas.openxmlformats.org/officeDocument/2006/relationships/image" Target="../media/image46.png"/><Relationship Id="rId19" Type="http://schemas.openxmlformats.org/officeDocument/2006/relationships/image" Target="../media/image50.png"/><Relationship Id="rId4" Type="http://schemas.openxmlformats.org/officeDocument/2006/relationships/image" Target="../media/image4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Strings and Text Processing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Processing and Manipulating 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3429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http://www.hollywood.org/cosmology/images/Higgs_boson/partikels_base-200-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7551" y="1578494"/>
            <a:ext cx="2662286" cy="2582418"/>
          </a:xfrm>
          <a:prstGeom prst="roundRect">
            <a:avLst>
              <a:gd name="adj" fmla="val 6379"/>
            </a:avLst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816696"/>
            <a:ext cx="8938472" cy="820600"/>
          </a:xfrm>
        </p:spPr>
        <p:txBody>
          <a:bodyPr/>
          <a:lstStyle/>
          <a:p>
            <a:r>
              <a:rPr lang="en-US" dirty="0"/>
              <a:t>Creating and Using </a:t>
            </a: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5754968"/>
            <a:ext cx="9906000" cy="950632"/>
          </a:xfrm>
        </p:spPr>
        <p:txBody>
          <a:bodyPr/>
          <a:lstStyle/>
          <a:p>
            <a:r>
              <a:rPr lang="en-US" dirty="0"/>
              <a:t>Declaring, Creating, Reading and </a:t>
            </a:r>
            <a:r>
              <a:rPr lang="en-US" dirty="0" smtClean="0"/>
              <a:t>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5341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Several ways </a:t>
            </a:r>
            <a:r>
              <a:rPr lang="en-US" sz="3600" dirty="0"/>
              <a:t>of declaring string variables: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Using</a:t>
            </a:r>
            <a:r>
              <a:rPr lang="bg-BG" sz="3400" dirty="0"/>
              <a:t> </a:t>
            </a:r>
            <a:r>
              <a:rPr lang="en-US" sz="3400" dirty="0"/>
              <a:t>the</a:t>
            </a:r>
            <a:r>
              <a:rPr lang="bg-BG" sz="3400" dirty="0"/>
              <a:t> C# </a:t>
            </a:r>
            <a:r>
              <a:rPr lang="en-US" sz="3400" dirty="0"/>
              <a:t>keyword</a:t>
            </a:r>
            <a:r>
              <a:rPr lang="bg-BG" sz="3400" dirty="0"/>
              <a:t>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Using the .NET's  fully </a:t>
            </a:r>
            <a:r>
              <a:rPr lang="en-US" sz="3400" dirty="0"/>
              <a:t>qualified </a:t>
            </a:r>
            <a:r>
              <a:rPr lang="en-US" sz="3400" dirty="0" smtClean="0"/>
              <a:t>class </a:t>
            </a: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</a:p>
          <a:p>
            <a:pPr lvl="1">
              <a:lnSpc>
                <a:spcPct val="100000"/>
              </a:lnSpc>
            </a:pPr>
            <a:endParaRPr lang="en-US" sz="3600" u="sng" dirty="0"/>
          </a:p>
          <a:p>
            <a:pPr lvl="1">
              <a:lnSpc>
                <a:spcPct val="100000"/>
              </a:lnSpc>
            </a:pPr>
            <a:endParaRPr lang="en-US" sz="3600" u="sng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sz="3400" dirty="0"/>
              <a:t>The above </a:t>
            </a:r>
            <a:r>
              <a:rPr lang="en-US" sz="3400" dirty="0" smtClean="0"/>
              <a:t>three </a:t>
            </a:r>
            <a:r>
              <a:rPr lang="en-US" sz="3400" dirty="0"/>
              <a:t>declarations are equivalent</a:t>
            </a: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Strings</a:t>
            </a:r>
            <a:endParaRPr lang="bg-BG" dirty="0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989012" y="3303352"/>
            <a:ext cx="7202992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str1;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 str2;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str3;</a:t>
            </a:r>
          </a:p>
        </p:txBody>
      </p:sp>
      <p:pic>
        <p:nvPicPr>
          <p:cNvPr id="65538" name="Picture 2" descr="http://www.new-science-theory.com/string-theory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4412" y="3678079"/>
            <a:ext cx="1433400" cy="1589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37179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Strings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Before initializing, a string variable has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/>
              <a:t>value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Strings can be initialized by: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Assigning a </a:t>
            </a:r>
            <a:r>
              <a:rPr lang="en-US" dirty="0" smtClean="0"/>
              <a:t>string </a:t>
            </a:r>
            <a:r>
              <a:rPr lang="en-US" dirty="0"/>
              <a:t>literal to the string </a:t>
            </a:r>
            <a:r>
              <a:rPr lang="en-US" dirty="0" smtClean="0"/>
              <a:t>variable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Assigning the value of another string </a:t>
            </a:r>
            <a:r>
              <a:rPr lang="en-US" dirty="0" smtClean="0"/>
              <a:t>variable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Assigning the result of operation of type </a:t>
            </a:r>
            <a:r>
              <a:rPr lang="en-US" dirty="0" smtClean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 string constructor –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new string()</a:t>
            </a:r>
          </a:p>
        </p:txBody>
      </p:sp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65412" y="5181600"/>
            <a:ext cx="6400800" cy="136207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2789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Strings (2)</a:t>
            </a:r>
            <a:endParaRPr lang="bg-BG" dirty="0"/>
          </a:p>
        </p:txBody>
      </p:sp>
      <p:sp>
        <p:nvSpPr>
          <p:cNvPr id="620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Uninitialized </a:t>
            </a:r>
            <a:r>
              <a:rPr lang="en-US" sz="3600" dirty="0"/>
              <a:t>variables </a:t>
            </a:r>
            <a:r>
              <a:rPr lang="en-US" sz="3600" dirty="0" smtClean="0"/>
              <a:t>have </a:t>
            </a:r>
            <a:r>
              <a:rPr lang="en-US" sz="3600" dirty="0"/>
              <a:t>value of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3600" dirty="0"/>
              <a:t>Assigning a string literal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/>
              <a:t>Assigning from another string variable</a:t>
            </a:r>
          </a:p>
          <a:p>
            <a:pPr>
              <a:lnSpc>
                <a:spcPct val="100000"/>
              </a:lnSpc>
            </a:pPr>
            <a:endParaRPr lang="en-US" sz="3600" dirty="0"/>
          </a:p>
        </p:txBody>
      </p:sp>
      <p:sp>
        <p:nvSpPr>
          <p:cNvPr id="620548" name="Rectangle 4"/>
          <p:cNvSpPr>
            <a:spLocks noChangeArrowheads="1"/>
          </p:cNvSpPr>
          <p:nvPr/>
        </p:nvSpPr>
        <p:spPr bwMode="auto">
          <a:xfrm>
            <a:off x="684212" y="1918205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equal to null</a:t>
            </a:r>
          </a:p>
        </p:txBody>
      </p:sp>
      <p:sp>
        <p:nvSpPr>
          <p:cNvPr id="620549" name="Rectangle 5"/>
          <p:cNvSpPr>
            <a:spLocks noChangeArrowheads="1"/>
          </p:cNvSpPr>
          <p:nvPr/>
        </p:nvSpPr>
        <p:spPr bwMode="auto">
          <a:xfrm>
            <a:off x="684212" y="329255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 a string literal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0550" name="Rectangle 6"/>
          <p:cNvSpPr>
            <a:spLocks noChangeArrowheads="1"/>
          </p:cNvSpPr>
          <p:nvPr/>
        </p:nvSpPr>
        <p:spPr bwMode="auto">
          <a:xfrm>
            <a:off x="684212" y="477618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8672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Strings </a:t>
            </a:r>
            <a:r>
              <a:rPr lang="en-US" dirty="0" smtClean="0"/>
              <a:t>(3)</a:t>
            </a:r>
            <a:endParaRPr lang="bg-BG" dirty="0"/>
          </a:p>
        </p:txBody>
      </p:sp>
      <p:sp>
        <p:nvSpPr>
          <p:cNvPr id="620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 smtClean="0"/>
              <a:t>Assigning from the result of a string operation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6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 smtClean="0"/>
              <a:t>Using the string constructor with a repeating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6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 smtClean="0"/>
              <a:t>Using the string constructor with a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char[]</a:t>
            </a:r>
            <a:endParaRPr lang="en-US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600" dirty="0"/>
          </a:p>
        </p:txBody>
      </p:sp>
      <p:sp>
        <p:nvSpPr>
          <p:cNvPr id="620549" name="Rectangle 5"/>
          <p:cNvSpPr>
            <a:spLocks noChangeArrowheads="1"/>
          </p:cNvSpPr>
          <p:nvPr/>
        </p:nvSpPr>
        <p:spPr bwMode="auto">
          <a:xfrm>
            <a:off x="684212" y="3474633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string('*', 20);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0550" name="Rectangle 6"/>
          <p:cNvSpPr>
            <a:spLocks noChangeArrowheads="1"/>
          </p:cNvSpPr>
          <p:nvPr/>
        </p:nvSpPr>
        <p:spPr bwMode="auto">
          <a:xfrm>
            <a:off x="684212" y="5098054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string({ 'h', 'e', 'l', 'l', 'o' });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0551" name="Rectangle 7"/>
          <p:cNvSpPr>
            <a:spLocks noChangeArrowheads="1"/>
          </p:cNvSpPr>
          <p:nvPr/>
        </p:nvSpPr>
        <p:spPr bwMode="auto">
          <a:xfrm>
            <a:off x="684212" y="1998498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42.ToString();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1878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05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Reading strings from the console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the method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ReadLine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</a:t>
            </a:r>
            <a:r>
              <a:rPr lang="en-US" dirty="0" smtClean="0"/>
              <a:t>and </a:t>
            </a:r>
            <a:r>
              <a:rPr lang="en-US" dirty="0"/>
              <a:t>Printing Strings</a:t>
            </a:r>
            <a:endParaRPr lang="bg-BG" dirty="0"/>
          </a:p>
        </p:txBody>
      </p:sp>
      <p:sp>
        <p:nvSpPr>
          <p:cNvPr id="605188" name="Rectangle 4"/>
          <p:cNvSpPr>
            <a:spLocks noChangeArrowheads="1"/>
          </p:cNvSpPr>
          <p:nvPr/>
        </p:nvSpPr>
        <p:spPr bwMode="auto">
          <a:xfrm>
            <a:off x="912812" y="2626974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Console.ReadLine();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5195" name="Rectangle 11"/>
          <p:cNvSpPr>
            <a:spLocks noChangeArrowheads="1"/>
          </p:cNvSpPr>
          <p:nvPr/>
        </p:nvSpPr>
        <p:spPr bwMode="auto">
          <a:xfrm>
            <a:off x="907510" y="4564492"/>
            <a:ext cx="10292302" cy="18876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("Please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enter your name: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Console.ReadLine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{0}!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name);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("Welcome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our party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48460" y="3274219"/>
            <a:ext cx="10040396" cy="1223962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noProof="1" smtClean="0">
                <a:latin typeface="+mj-lt"/>
                <a:cs typeface="Consolas" pitchFamily="49" charset="0"/>
              </a:rPr>
              <a:t>Printing strings to the console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latin typeface="+mj-lt"/>
                <a:cs typeface="Consolas" pitchFamily="49" charset="0"/>
              </a:rPr>
              <a:t>Use the 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Write()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noProof="1" smtClean="0">
                <a:latin typeface="+mj-lt"/>
                <a:cs typeface="Consolas" pitchFamily="49" charset="0"/>
              </a:rPr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WriteLine()</a:t>
            </a:r>
          </a:p>
        </p:txBody>
      </p:sp>
    </p:spTree>
    <p:extLst>
      <p:ext uri="{BB962C8B-B14F-4D97-AF65-F5344CB8AC3E}">
        <p14:creationId xmlns:p14="http://schemas.microsoft.com/office/powerpoint/2010/main" xmlns="" val="3587604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Reading and Printing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C:\Trash\string-theory--transparent.png"/>
          <p:cNvPicPr>
            <a:picLocks noChangeAspect="1" noChangeArrowheads="1"/>
          </p:cNvPicPr>
          <p:nvPr/>
        </p:nvPicPr>
        <p:blipFill>
          <a:blip r:embed="rId3" cstate="screen">
            <a:lum bright="3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066800"/>
            <a:ext cx="4360082" cy="360045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xmlns="" val="109971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</a:t>
            </a:r>
            <a:r>
              <a:rPr lang="en-US" dirty="0" smtClean="0"/>
              <a:t>Splitting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37443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Several ways to compare </a:t>
            </a:r>
            <a:r>
              <a:rPr lang="en-US" dirty="0"/>
              <a:t>two strings: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Dictionary-based string comparison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Case-insensitive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Case-sensitive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dirty="0" smtClean="0"/>
              <a:t>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4979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string.Compare(str1, str2, true);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== 0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&lt; 0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&gt; 0 if str1 is after str2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314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string.Compare(str1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str2, false);	</a:t>
            </a:r>
          </a:p>
        </p:txBody>
      </p:sp>
    </p:spTree>
    <p:extLst>
      <p:ext uri="{BB962C8B-B14F-4D97-AF65-F5344CB8AC3E}">
        <p14:creationId xmlns:p14="http://schemas.microsoft.com/office/powerpoint/2010/main" xmlns="" val="1294368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Equality checking by operator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Performs case-sensitive comparison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 smtClean="0"/>
              <a:t>Using the case-sensitive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smtClean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same effect like the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== str2)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04297" y="5201563"/>
            <a:ext cx="1029551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(str1.Equals(str2))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6858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Creating and Using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Declaring, Creating, Reading and Printing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Extracting Substrings, Splitting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5235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23619" name="Rectangle 3"/>
          <p:cNvSpPr>
            <a:spLocks noGrp="1" noChangeArrowheads="1"/>
          </p:cNvSpPr>
          <p:nvPr>
            <p:ph idx="1"/>
          </p:nvPr>
        </p:nvSpPr>
        <p:spPr>
          <a:xfrm>
            <a:off x="214936" y="105288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Finding the first string in a lexicographical order from a given list of strings:</a:t>
            </a:r>
            <a:endParaRPr lang="bg-BG" sz="3000" dirty="0"/>
          </a:p>
        </p:txBody>
      </p:sp>
      <p:sp>
        <p:nvSpPr>
          <p:cNvPr id="62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– Example </a:t>
            </a:r>
            <a:endParaRPr lang="bg-BG" dirty="0"/>
          </a:p>
        </p:txBody>
      </p:sp>
      <p:sp>
        <p:nvSpPr>
          <p:cNvPr id="623620" name="Rectangle 4"/>
          <p:cNvSpPr>
            <a:spLocks noChangeArrowheads="1"/>
          </p:cNvSpPr>
          <p:nvPr/>
        </p:nvSpPr>
        <p:spPr bwMode="auto">
          <a:xfrm>
            <a:off x="676312" y="2127849"/>
            <a:ext cx="10523499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"Sofia", "Varna", "Plovdiv", "Pleven", "Bourgas",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"Rousse", "Yambol" };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firstTown = towns[0];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1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towns.Length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currentTown = towns[i];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(string.Compare(currentTown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firstTown) &lt;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firstTown = currentTown;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("First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town: {0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firstTown);</a:t>
            </a:r>
          </a:p>
        </p:txBody>
      </p:sp>
    </p:spTree>
    <p:extLst>
      <p:ext uri="{BB962C8B-B14F-4D97-AF65-F5344CB8AC3E}">
        <p14:creationId xmlns:p14="http://schemas.microsoft.com/office/powerpoint/2010/main" xmlns="" val="1694744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Comparing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www.kdesparois.com/wp-content/gallery/k_gallery_string_theory/string_theo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58620" y="3124200"/>
            <a:ext cx="5715000" cy="3238500"/>
          </a:xfrm>
          <a:prstGeom prst="roundRect">
            <a:avLst>
              <a:gd name="adj" fmla="val 13254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xmlns="" val="1784744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combine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46121"/>
            <a:ext cx="10058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string.Concat(str1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+ str2 +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+=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60412" y="5422855"/>
            <a:ext cx="103632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name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age;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0977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Concatenating Strings – Example</a:t>
            </a:r>
            <a:endParaRPr lang="bg-BG" sz="3800" dirty="0"/>
          </a:p>
        </p:txBody>
      </p:sp>
      <p:sp>
        <p:nvSpPr>
          <p:cNvPr id="626694" name="Rectangle 6"/>
          <p:cNvSpPr>
            <a:spLocks noChangeArrowheads="1"/>
          </p:cNvSpPr>
          <p:nvPr/>
        </p:nvSpPr>
        <p:spPr bwMode="auto">
          <a:xfrm>
            <a:off x="684212" y="1248275"/>
            <a:ext cx="105918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"Software";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"University";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lastName;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Console.WriteLine(fullName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Software University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nameAndAge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fullName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nAge: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age;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Console.WriteLine(nameAndAge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Software University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Age: 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5955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Concatenating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groovyglow.co.za/Mini%20glow%20stic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1F2113"/>
              </a:clrFrom>
              <a:clrTo>
                <a:srgbClr val="1F211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54507" y="3124200"/>
            <a:ext cx="3279810" cy="3262636"/>
          </a:xfrm>
          <a:prstGeom prst="roundRect">
            <a:avLst>
              <a:gd name="adj" fmla="val 14773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xmlns="" val="411656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tr.IndexOf(string term)</a:t>
            </a:r>
            <a:r>
              <a:rPr lang="en-US" noProof="1" smtClean="0"/>
              <a:t> – returns the index of the first occurrence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 smtClean="0"/>
              <a:t>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noProof="1" smtClean="0"/>
              <a:t> 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 term)</a:t>
            </a:r>
            <a:r>
              <a:rPr lang="en-US" noProof="1" smtClean="0"/>
              <a:t> – return</a:t>
            </a:r>
            <a:r>
              <a:rPr lang="en-US" noProof="1"/>
              <a:t>s</a:t>
            </a:r>
            <a:r>
              <a:rPr lang="en-US" noProof="1" smtClean="0"/>
              <a:t> the index of the last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</a:t>
            </a:r>
            <a:r>
              <a:rPr lang="en-US" dirty="0" smtClean="0"/>
              <a:t>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192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email.IndexOf("@");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email.IndexOf("/"); // -1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verse.LastIndexOf("be");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5146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616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in </a:t>
            </a:r>
            <a:r>
              <a:rPr lang="en-US" dirty="0"/>
              <a:t>Strings – Example</a:t>
            </a:r>
            <a:endParaRPr lang="bg-BG" dirty="0"/>
          </a:p>
        </p:txBody>
      </p:sp>
      <p:sp>
        <p:nvSpPr>
          <p:cNvPr id="629768" name="Rectangle 8"/>
          <p:cNvSpPr>
            <a:spLocks noChangeArrowheads="1"/>
          </p:cNvSpPr>
          <p:nvPr/>
        </p:nvSpPr>
        <p:spPr bwMode="auto">
          <a:xfrm>
            <a:off x="717955" y="1212316"/>
            <a:ext cx="10481857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Programming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("C#");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("Course");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("COURSE");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-1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IndexOf is case-sensetive. -1 means not found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("ram");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5); // index =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8); // index = 18</a:t>
            </a:r>
          </a:p>
        </p:txBody>
      </p:sp>
      <p:graphicFrame>
        <p:nvGraphicFramePr>
          <p:cNvPr id="629886" name="Group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25583210"/>
              </p:ext>
            </p:extLst>
          </p:nvPr>
        </p:nvGraphicFramePr>
        <p:xfrm>
          <a:off x="2665412" y="5334000"/>
          <a:ext cx="6451600" cy="865188"/>
        </p:xfrm>
        <a:graphic>
          <a:graphicData uri="http://schemas.openxmlformats.org/drawingml/2006/table">
            <a:tbl>
              <a:tblPr/>
              <a:tblGrid>
                <a:gridCol w="430213"/>
                <a:gridCol w="431800"/>
                <a:gridCol w="430212"/>
                <a:gridCol w="427038"/>
                <a:gridCol w="430212"/>
                <a:gridCol w="430213"/>
                <a:gridCol w="430212"/>
                <a:gridCol w="431800"/>
                <a:gridCol w="430213"/>
                <a:gridCol w="430212"/>
                <a:gridCol w="430213"/>
                <a:gridCol w="428625"/>
                <a:gridCol w="430212"/>
                <a:gridCol w="430213"/>
                <a:gridCol w="430212"/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#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o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m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m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99889" y="530916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  =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4743" y="5770826"/>
            <a:ext cx="1777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str[index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95936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Searching in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1" descr="C:\Trash\search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33504" y="3261261"/>
            <a:ext cx="3200400" cy="33516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xmlns="" val="234195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substrings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2391804"/>
            <a:ext cx="1014730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Pics\Rila2009.jpg";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filename.Substring(8,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Rila2009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286071"/>
            <a:ext cx="1012731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Pics\Summer2009.jpg";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filename.Substring(8);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7953907"/>
              </p:ext>
            </p:extLst>
          </p:nvPr>
        </p:nvGraphicFramePr>
        <p:xfrm>
          <a:off x="1098619" y="5775445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/>
                <a:gridCol w="407902"/>
                <a:gridCol w="407901"/>
                <a:gridCol w="403177"/>
                <a:gridCol w="407902"/>
                <a:gridCol w="404752"/>
                <a:gridCol w="407902"/>
                <a:gridCol w="407901"/>
                <a:gridCol w="409477"/>
                <a:gridCol w="407902"/>
                <a:gridCol w="406327"/>
                <a:gridCol w="406327"/>
                <a:gridCol w="406327"/>
                <a:gridCol w="407901"/>
                <a:gridCol w="406327"/>
                <a:gridCol w="406327"/>
                <a:gridCol w="406327"/>
                <a:gridCol w="407902"/>
                <a:gridCol w="407901"/>
                <a:gridCol w="407902"/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49656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Extracting Substrings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asahi-net.or.jp/~wq6h-tkj/bb/p_create/slim_tower/st_edge_remove_po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13212" y="3448050"/>
            <a:ext cx="3810000" cy="2857500"/>
          </a:xfrm>
          <a:prstGeom prst="roundRect">
            <a:avLst>
              <a:gd name="adj" fmla="val 7524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xmlns="" val="2368826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 (2)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 startAt="4"/>
            </a:pPr>
            <a:r>
              <a:rPr lang="en-US" dirty="0" smtClean="0"/>
              <a:t>Other String Operators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Replacing Substrings, Deleting Substrings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Changing Character Casing, Trimming</a:t>
            </a:r>
          </a:p>
          <a:p>
            <a:pPr marL="446088" indent="-446088">
              <a:lnSpc>
                <a:spcPts val="4000"/>
              </a:lnSpc>
              <a:buFontTx/>
              <a:buAutoNum type="arabicPeriod" startAt="4"/>
            </a:pPr>
            <a:r>
              <a:rPr lang="en-US" dirty="0" smtClean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Why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dirty="0" smtClean="0"/>
              <a:t> Operator is Slow?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StringBuilder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182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split a string by given separator(s) use the following method: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836180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Split(params char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separator)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200400"/>
            <a:ext cx="10668000" cy="3124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"Amstel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Zagorka, Tuborg, Becks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beers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listOfBeers.Split('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("Available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 are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Console.WriteLine(beer);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72000"/>
            <a:ext cx="1495424" cy="1342234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1622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Splitting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" name="Picture 3" descr="http://images.suite101.com/230204_trans9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27864" y="2259622"/>
            <a:ext cx="2733098" cy="4736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800952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73968"/>
            <a:ext cx="8938472" cy="1085929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Replacing Substrings, Deleting Substrings, Changing Character Casing,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Trimming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8914" name="Picture 2" descr="http://www.crystalinks.com/superstring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129144">
            <a:off x="4855995" y="235137"/>
            <a:ext cx="2476834" cy="5182422"/>
          </a:xfrm>
          <a:prstGeom prst="roundRect">
            <a:avLst>
              <a:gd name="adj" fmla="val 9509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xmlns="" val="141212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and Deleting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str.Replace(string match, string term)</a:t>
            </a:r>
            <a:r>
              <a:rPr lang="en-US" sz="3000" dirty="0" smtClean="0"/>
              <a:t> </a:t>
            </a:r>
            <a:r>
              <a:rPr lang="en-US" sz="3000" dirty="0"/>
              <a:t>– replaces all occurrences of given string with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result </a:t>
            </a:r>
            <a:r>
              <a:rPr lang="en-US" sz="2800" dirty="0" smtClean="0"/>
              <a:t>is a </a:t>
            </a:r>
            <a:r>
              <a:rPr lang="en-US" sz="2800" dirty="0"/>
              <a:t>new string (strings are immutable)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– deletes part of a string and produces </a:t>
            </a:r>
            <a:r>
              <a:rPr lang="en-US" sz="3000" dirty="0" smtClean="0"/>
              <a:t>a new </a:t>
            </a:r>
            <a:r>
              <a:rPr lang="en-US" sz="3000" dirty="0"/>
              <a:t>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870537"/>
            <a:ext cx="10439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"Vodka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Martini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Cherry";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cocktail.Replace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232737"/>
            <a:ext cx="104340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"$ 1234567";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price.Remove(2,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8677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</a:t>
            </a:r>
            <a:r>
              <a:rPr lang="en-US" sz="3200" dirty="0" smtClean="0"/>
              <a:t>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</a:t>
            </a:r>
            <a:r>
              <a:rPr lang="en-US" sz="3200" dirty="0" smtClean="0"/>
              <a:t>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868055"/>
            <a:ext cx="1051026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"aBcDeFg";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alpha.ToLower();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1" y="3935849"/>
            <a:ext cx="10515599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"aBcDeFg";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alpha.ToUpper();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pic>
        <p:nvPicPr>
          <p:cNvPr id="35841" name="Picture 1" descr="C:\Trash\alphabe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0812" y="5334000"/>
            <a:ext cx="4267200" cy="1143000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18361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 smtClean="0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830339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of white space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93442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\t\nHello!!! \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 ,'!', '\n','\t');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3627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C#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s.TrimStart(); // clean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30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9574" y="4716600"/>
            <a:ext cx="8834438" cy="820600"/>
          </a:xfrm>
        </p:spPr>
        <p:txBody>
          <a:bodyPr/>
          <a:lstStyle/>
          <a:p>
            <a:r>
              <a:rPr lang="en-US" dirty="0" smtClean="0"/>
              <a:t>Other String Operations</a:t>
            </a:r>
            <a:endParaRPr lang="bg-BG" dirty="0"/>
          </a:p>
        </p:txBody>
      </p:sp>
      <p:sp>
        <p:nvSpPr>
          <p:cNvPr id="668675" name="Rectangle 3"/>
          <p:cNvSpPr>
            <a:spLocks noChangeArrowheads="1"/>
          </p:cNvSpPr>
          <p:nvPr/>
        </p:nvSpPr>
        <p:spPr bwMode="auto">
          <a:xfrm>
            <a:off x="2784980" y="5552030"/>
            <a:ext cx="662622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  <a:endParaRPr lang="en-US" sz="4000" spc="200" noProof="1">
              <a:solidFill>
                <a:schemeClr val="accent1"/>
              </a:solidFill>
            </a:endParaRPr>
          </a:p>
        </p:txBody>
      </p:sp>
      <p:pic>
        <p:nvPicPr>
          <p:cNvPr id="5" name="Picture 2" descr="http://farm4.static.flickr.com/3242/2798079734_4c973379f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5543" y="1219200"/>
            <a:ext cx="4762500" cy="3162300"/>
          </a:xfrm>
          <a:prstGeom prst="roundRect">
            <a:avLst>
              <a:gd name="adj" fmla="val 57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xmlns="" val="3924816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Using the StringBuilder Class</a:t>
            </a:r>
            <a:endParaRPr lang="en-US" noProof="1"/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73412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5949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Strings</a:t>
            </a:r>
            <a:endParaRPr lang="bg-BG" dirty="0"/>
          </a:p>
        </p:txBody>
      </p:sp>
      <p:sp>
        <p:nvSpPr>
          <p:cNvPr id="67072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0039350" cy="54594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Strings are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200" dirty="0" smtClean="0"/>
              <a:t>!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oncat()</a:t>
            </a:r>
            <a:r>
              <a:rPr lang="en-US" sz="3000" noProof="1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eplace()</a:t>
            </a:r>
            <a:r>
              <a:rPr lang="en-US" sz="3000" noProof="1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rim()</a:t>
            </a:r>
            <a:r>
              <a:rPr lang="en-US" sz="3000" noProof="1"/>
              <a:t>, ...</a:t>
            </a:r>
            <a:r>
              <a:rPr lang="en-US" sz="3000" dirty="0"/>
              <a:t> return </a:t>
            </a:r>
            <a:r>
              <a:rPr lang="en-US" sz="3000" dirty="0" smtClean="0"/>
              <a:t>a </a:t>
            </a:r>
            <a:r>
              <a:rPr lang="en-US" sz="3000" dirty="0"/>
              <a:t>new string </a:t>
            </a:r>
            <a:r>
              <a:rPr lang="en-US" sz="3000" dirty="0" smtClean="0"/>
              <a:t>(</a:t>
            </a:r>
            <a:r>
              <a:rPr lang="en-US" sz="3000" dirty="0"/>
              <a:t>allocate new piece of memory</a:t>
            </a:r>
            <a:r>
              <a:rPr lang="en-US" sz="3000" dirty="0" smtClean="0"/>
              <a:t>), </a:t>
            </a:r>
            <a:r>
              <a:rPr lang="en-US" sz="3000" dirty="0"/>
              <a:t>do not modify the old </a:t>
            </a:r>
            <a:r>
              <a:rPr lang="en-US" sz="3000" dirty="0" smtClean="0"/>
              <a:t>one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Do not concatenate strings in loops!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Results in terrible performance.</a:t>
            </a:r>
            <a:endParaRPr lang="bg-BG" sz="2800" dirty="0"/>
          </a:p>
        </p:txBody>
      </p:sp>
      <p:sp>
        <p:nvSpPr>
          <p:cNvPr id="670724" name="Rectangle 4"/>
          <p:cNvSpPr>
            <a:spLocks noChangeArrowheads="1"/>
          </p:cNvSpPr>
          <p:nvPr/>
        </p:nvSpPr>
        <p:spPr bwMode="auto">
          <a:xfrm>
            <a:off x="989012" y="3981777"/>
            <a:ext cx="10363200" cy="27238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ConcatenateChar(char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ch, int count)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result =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string.Empty;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count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result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ch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986322" y="5468990"/>
            <a:ext cx="3048000" cy="1012172"/>
          </a:xfrm>
          <a:prstGeom prst="wedgeRoundRectCallout">
            <a:avLst>
              <a:gd name="adj1" fmla="val -81005"/>
              <a:gd name="adj2" fmla="val -4069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Very bad practice. Avoid this!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79599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psnews.net/fotos/20090617_ExaminingAGRA1_Edited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060920"/>
            <a:ext cx="4110616" cy="3206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6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9574" y="4716600"/>
            <a:ext cx="8834438" cy="820600"/>
          </a:xfrm>
        </p:spPr>
        <p:txBody>
          <a:bodyPr/>
          <a:lstStyle/>
          <a:p>
            <a:r>
              <a:rPr lang="en-US" dirty="0" smtClean="0"/>
              <a:t>Slow Building Strings with +</a:t>
            </a:r>
            <a:endParaRPr lang="bg-BG" dirty="0"/>
          </a:p>
        </p:txBody>
      </p:sp>
      <p:sp>
        <p:nvSpPr>
          <p:cNvPr id="668675" name="Rectangle 3"/>
          <p:cNvSpPr>
            <a:spLocks noChangeArrowheads="1"/>
          </p:cNvSpPr>
          <p:nvPr/>
        </p:nvSpPr>
        <p:spPr bwMode="auto">
          <a:xfrm>
            <a:off x="2784980" y="5399630"/>
            <a:ext cx="662622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  <a:endParaRPr lang="en-US" sz="4000" spc="2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0942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http://www.luminousearth.com/LuminousPhotos/BrokenString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26776" y="1447800"/>
            <a:ext cx="4354320" cy="2973377"/>
          </a:xfrm>
          <a:prstGeom prst="roundRect">
            <a:avLst>
              <a:gd name="adj" fmla="val 68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"/>
          </a:effectLst>
        </p:spPr>
      </p:pic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63849" y="4876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dirty="0" smtClean="0"/>
              <a:t>a String</a:t>
            </a:r>
            <a:r>
              <a:rPr lang="en-US" dirty="0"/>
              <a:t>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3082073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StringBuilde</a:t>
            </a:r>
            <a:r>
              <a:rPr lang="en-US" dirty="0" smtClean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114800"/>
            <a:ext cx="11506200" cy="2482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buffer memory and do </a:t>
            </a:r>
            <a:r>
              <a:rPr lang="en-US" dirty="0" smtClean="0"/>
              <a:t>not</a:t>
            </a:r>
            <a:br>
              <a:rPr lang="en-US" dirty="0" smtClean="0"/>
            </a:br>
            <a:r>
              <a:rPr lang="en-US" dirty="0" smtClean="0"/>
              <a:t>allocate </a:t>
            </a:r>
            <a:r>
              <a:rPr lang="en-US" dirty="0"/>
              <a:t>new objects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5473076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/>
              <a:tblGrid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9888"/>
                <a:gridCol w="368300"/>
                <a:gridCol w="3683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(Length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83674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000" noProof="1"/>
              <a:t> class for modifiable strings of characters</a:t>
            </a:r>
            <a:r>
              <a:rPr lang="en-US" sz="3000" noProof="1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500" noProof="1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noProof="1" smtClean="0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noProof="1"/>
              <a:t>if you need to keep adding characters to a string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</a:t>
            </a:r>
            <a:r>
              <a:rPr lang="en-US" dirty="0" smtClean="0"/>
              <a:t>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08580"/>
            <a:ext cx="10591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sb = new StringBuilder();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s.Length - 1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&gt;= 0; i-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31231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</a:t>
            </a:r>
            <a:r>
              <a:rPr lang="en-US" dirty="0" smtClean="0"/>
              <a:t>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</a:t>
            </a:r>
            <a:r>
              <a:rPr lang="en-US" sz="3200" dirty="0" smtClean="0"/>
              <a:t>size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capacity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3000" dirty="0"/>
              <a:t>By default 16 characters are allocated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currently allocated space (in characters)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 in C#) gives access to the char value at given </a:t>
            </a:r>
            <a:r>
              <a:rPr lang="en-US" sz="3200" dirty="0" smtClean="0"/>
              <a:t>position</a:t>
            </a: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length of the string in the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09632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 </a:t>
            </a:r>
            <a:r>
              <a:rPr lang="en-US" dirty="0" smtClean="0"/>
              <a:t>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sb.Append(…)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3000" noProof="1" smtClean="0"/>
              <a:t>appends a string or another object after the last character in the buffer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sb.Remove(int startIndex, int length)</a:t>
            </a:r>
            <a:r>
              <a:rPr lang="en-US" sz="3000" noProof="1" smtClean="0"/>
              <a:t> removes the characters in given range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sb.Insert(int index, string str)</a:t>
            </a:r>
            <a:r>
              <a:rPr lang="en-US" sz="3000" noProof="1" smtClean="0"/>
              <a:t> inserts given string (or object) at given position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sb.Replace(string oldStr, string newStr)</a:t>
            </a:r>
            <a:r>
              <a:rPr lang="en-US" sz="3000" noProof="1" smtClean="0">
                <a:latin typeface="+mj-lt"/>
              </a:rPr>
              <a:t> </a:t>
            </a:r>
            <a:r>
              <a:rPr lang="en-US" sz="3000" noProof="1" smtClean="0"/>
              <a:t>replaces all occurrences of a substring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sb.ToString()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 smtClean="0"/>
              <a:t>converts the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 smtClean="0"/>
              <a:t>to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6513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7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all capital letters from a string</a:t>
            </a:r>
            <a:endParaRPr lang="bg-BG" dirty="0"/>
          </a:p>
        </p:txBody>
      </p:sp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StringBuilder</a:t>
            </a:r>
            <a:r>
              <a:rPr lang="en-US" dirty="0"/>
              <a:t> – </a:t>
            </a:r>
            <a:r>
              <a:rPr lang="en-US" dirty="0" smtClean="0"/>
              <a:t>Another Example</a:t>
            </a:r>
            <a:endParaRPr lang="bg-BG" dirty="0"/>
          </a:p>
        </p:txBody>
      </p:sp>
      <p:sp>
        <p:nvSpPr>
          <p:cNvPr id="676868" name="Rectangle 4"/>
          <p:cNvSpPr>
            <a:spLocks noChangeArrowheads="1"/>
          </p:cNvSpPr>
          <p:nvPr/>
        </p:nvSpPr>
        <p:spPr bwMode="auto">
          <a:xfrm>
            <a:off x="650198" y="1744800"/>
            <a:ext cx="10515600" cy="49130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ExtractCapitals(string 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result = new StringBuilder();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s.Length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if (char.IsUpper(s[i]))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result.Append(s[i]);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result.ToString();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3554" name="Picture 2" descr="http://www.apprenticesearch.com/fpTrades/hoist.eng.mob.crane%20vecto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33328" y="4414940"/>
            <a:ext cx="1932777" cy="2208300"/>
          </a:xfrm>
          <a:prstGeom prst="roundRect">
            <a:avLst>
              <a:gd name="adj" fmla="val 1258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01052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Using StringBuilder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www.caigeann.com/_borders/construction_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8048" y="914400"/>
            <a:ext cx="4114800" cy="3143250"/>
          </a:xfrm>
          <a:prstGeom prst="roundRect">
            <a:avLst>
              <a:gd name="adj" fmla="val 57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xmlns="" val="380810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7268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  <a:endParaRPr lang="en-US" sz="3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characters </a:t>
            </a:r>
            <a:r>
              <a:rPr lang="en-US" sz="3600" dirty="0"/>
              <a:t>(instances of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Can only be iterated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Support operations such 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Substring()</a:t>
            </a:r>
            <a:r>
              <a:rPr lang="en-US" dirty="0" smtClean="0"/>
              <a:t>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Trim()</a:t>
            </a:r>
            <a:r>
              <a:rPr lang="en-US" noProof="1" smtClean="0"/>
              <a:t>, etc.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Changes to the string create a new object, 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 smtClean="0"/>
              <a:t> offers good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Recommended when concatenating strings in a loop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66255" y="12954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0340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and </a:t>
            </a:r>
            <a:r>
              <a:rPr lang="en-US" smtClean="0"/>
              <a:t>Text Processing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5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35924693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</a:t>
            </a:r>
            <a:r>
              <a:rPr lang="en-US" sz="2000" dirty="0">
                <a:hlinkClick r:id="rId6"/>
              </a:rPr>
              <a:t># Part </a:t>
            </a:r>
            <a:r>
              <a:rPr lang="en-US" sz="2000" dirty="0" smtClean="0">
                <a:hlinkClick r:id="rId6"/>
              </a:rPr>
              <a:t>I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41999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a String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61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Strings are sequences </a:t>
            </a:r>
            <a:r>
              <a:rPr lang="en-US" dirty="0"/>
              <a:t>of characters</a:t>
            </a:r>
          </a:p>
          <a:p>
            <a:pPr>
              <a:lnSpc>
                <a:spcPct val="100000"/>
              </a:lnSpc>
            </a:pPr>
            <a:r>
              <a:rPr lang="en-US" dirty="0"/>
              <a:t>Each character is a Unicode </a:t>
            </a:r>
            <a:r>
              <a:rPr lang="en-US" dirty="0" smtClean="0"/>
              <a:t>symbol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Represented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data </a:t>
            </a:r>
            <a:r>
              <a:rPr lang="en-US" dirty="0"/>
              <a:t>type in C</a:t>
            </a:r>
            <a:r>
              <a:rPr lang="en-US" dirty="0" smtClean="0"/>
              <a:t>#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16452" name="Rectangle 4"/>
          <p:cNvSpPr>
            <a:spLocks noChangeArrowheads="1"/>
          </p:cNvSpPr>
          <p:nvPr/>
        </p:nvSpPr>
        <p:spPr bwMode="auto">
          <a:xfrm>
            <a:off x="1674813" y="4027638"/>
            <a:ext cx="5981428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#";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16589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01571249"/>
              </p:ext>
            </p:extLst>
          </p:nvPr>
        </p:nvGraphicFramePr>
        <p:xfrm>
          <a:off x="2360612" y="5017193"/>
          <a:ext cx="4519053" cy="715822"/>
        </p:xfrm>
        <a:graphic>
          <a:graphicData uri="http://schemas.openxmlformats.org/drawingml/2006/table">
            <a:tbl>
              <a:tblPr/>
              <a:tblGrid>
                <a:gridCol w="501699"/>
                <a:gridCol w="505458"/>
                <a:gridCol w="499821"/>
                <a:gridCol w="501699"/>
                <a:gridCol w="501700"/>
                <a:gridCol w="503578"/>
                <a:gridCol w="501699"/>
                <a:gridCol w="501700"/>
                <a:gridCol w="501699"/>
              </a:tblGrid>
              <a:tr h="7158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16495" name="Line 47"/>
          <p:cNvSpPr>
            <a:spLocks noChangeShapeType="1"/>
          </p:cNvSpPr>
          <p:nvPr/>
        </p:nvSpPr>
        <p:spPr bwMode="auto">
          <a:xfrm>
            <a:off x="1598612" y="5407721"/>
            <a:ext cx="534002" cy="0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lg" len="lg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31812" y="5084555"/>
            <a:ext cx="976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sz="3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2162" name="Picture 2" descr="http://superstruny.aspweb.cz/images/fyzika/superstring/string_theory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35297" y="4007271"/>
            <a:ext cx="1723615" cy="1723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0339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890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Strings are represented by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dirty="0" smtClean="0"/>
              <a:t> objects in .NET Framework</a:t>
            </a:r>
            <a:endParaRPr lang="en-US" sz="3600" dirty="0"/>
          </a:p>
          <a:p>
            <a:pPr lvl="1">
              <a:lnSpc>
                <a:spcPct val="100000"/>
              </a:lnSpc>
            </a:pPr>
            <a:r>
              <a:rPr lang="en-US" sz="3600" dirty="0"/>
              <a:t>String objects contain an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600" dirty="0"/>
              <a:t>(read-only) sequence of characters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Strings use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Unicode </a:t>
            </a:r>
            <a:r>
              <a:rPr lang="en-US" sz="3600" dirty="0" smtClean="0"/>
              <a:t>to </a:t>
            </a:r>
            <a:r>
              <a:rPr lang="en-US" sz="3600" dirty="0"/>
              <a:t>support multiple languages and alphabets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Strings are stored in </a:t>
            </a:r>
            <a:r>
              <a:rPr lang="en-US" sz="3600" dirty="0"/>
              <a:t>the dynamic memory </a:t>
            </a:r>
            <a:r>
              <a:rPr lang="en-US" sz="3600" dirty="0" smtClean="0"/>
              <a:t>(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managed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en-US" sz="36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smtClean="0"/>
              <a:t> is a </a:t>
            </a:r>
            <a:r>
              <a:rPr lang="en-US" sz="3600" dirty="0">
                <a:sym typeface="Wingdings" pitchFamily="2" charset="2"/>
              </a:rPr>
              <a:t>r</a:t>
            </a:r>
            <a:r>
              <a:rPr lang="en-US" sz="3600" dirty="0"/>
              <a:t>eference </a:t>
            </a:r>
            <a:r>
              <a:rPr lang="en-US" sz="3600" dirty="0" smtClean="0"/>
              <a:t>type</a:t>
            </a:r>
            <a:endParaRPr lang="bg-BG" sz="3600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Class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9572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17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String objects are like arrays of characters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char[]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Have fixed length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String.Length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Elements can be accessed </a:t>
            </a:r>
            <a:r>
              <a:rPr lang="en-US" dirty="0" smtClean="0"/>
              <a:t>directly by </a:t>
            </a:r>
            <a:r>
              <a:rPr lang="en-US" dirty="0"/>
              <a:t>index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index is in the range [0 ... Length - 1]</a:t>
            </a:r>
            <a:endParaRPr lang="bg-BG" dirty="0"/>
          </a:p>
        </p:txBody>
      </p:sp>
      <p:sp>
        <p:nvSpPr>
          <p:cNvPr id="617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(2)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17476" name="Rectangle 4"/>
          <p:cNvSpPr>
            <a:spLocks noChangeArrowheads="1"/>
          </p:cNvSpPr>
          <p:nvPr/>
        </p:nvSpPr>
        <p:spPr bwMode="auto">
          <a:xfrm>
            <a:off x="1234404" y="3748094"/>
            <a:ext cx="668880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6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 // ch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'e'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17524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01298709"/>
              </p:ext>
            </p:extLst>
          </p:nvPr>
        </p:nvGraphicFramePr>
        <p:xfrm>
          <a:off x="4281828" y="5442693"/>
          <a:ext cx="2735262" cy="997968"/>
        </p:xfrm>
        <a:graphic>
          <a:graphicData uri="http://schemas.openxmlformats.org/drawingml/2006/table">
            <a:tbl>
              <a:tblPr/>
              <a:tblGrid>
                <a:gridCol w="455612"/>
                <a:gridCol w="457200"/>
                <a:gridCol w="455613"/>
                <a:gridCol w="454025"/>
                <a:gridCol w="455612"/>
                <a:gridCol w="4572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06421" y="5459625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  =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0575" y="5909704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str[index]  = 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0115" name="Picture 3" descr="C:\Trash\hands-and-string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0806">
            <a:off x="8942767" y="5292243"/>
            <a:ext cx="2562225" cy="106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60796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First Example</a:t>
            </a:r>
            <a:endParaRPr lang="bg-BG" dirty="0"/>
          </a:p>
        </p:txBody>
      </p:sp>
      <p:sp>
        <p:nvSpPr>
          <p:cNvPr id="566276" name="Rectangle 4"/>
          <p:cNvSpPr>
            <a:spLocks noChangeArrowheads="1"/>
          </p:cNvSpPr>
          <p:nvPr/>
        </p:nvSpPr>
        <p:spPr bwMode="auto">
          <a:xfrm>
            <a:off x="572332" y="1219200"/>
            <a:ext cx="10779879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"Stand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up, stand up, Balkan Superman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("song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}\"", song);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("song.Length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song.Length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song.Length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("song[{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0}] = {1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song[i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9091" name="Picture 3" descr="C:\Trash\superma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642850">
            <a:off x="10291150" y="1094484"/>
            <a:ext cx="1524000" cy="15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61846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987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blog.michaelkcooke.com/wp-content/uploads/2009/01/string_theo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24648" y="1624336"/>
            <a:ext cx="5181600" cy="2989384"/>
          </a:xfrm>
          <a:prstGeom prst="roundRect">
            <a:avLst>
              <a:gd name="adj" fmla="val 729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0007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2687</Words>
  <Application>Microsoft Office PowerPoint</Application>
  <PresentationFormat>Custom</PresentationFormat>
  <Paragraphs>591</Paragraphs>
  <Slides>50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SoftUni 16x9</vt:lpstr>
      <vt:lpstr>1_SoftUni 16x9</vt:lpstr>
      <vt:lpstr>2_SoftUni 16x9</vt:lpstr>
      <vt:lpstr>4_SoftUni 16x9</vt:lpstr>
      <vt:lpstr>5_SoftUni 16x9</vt:lpstr>
      <vt:lpstr>Strings and Text Processing</vt:lpstr>
      <vt:lpstr>Table of Contents</vt:lpstr>
      <vt:lpstr>Table of Contents (2)</vt:lpstr>
      <vt:lpstr>What Is a String?</vt:lpstr>
      <vt:lpstr>What Is a String?</vt:lpstr>
      <vt:lpstr>The System.String Class</vt:lpstr>
      <vt:lpstr>The System.String Class (2)</vt:lpstr>
      <vt:lpstr>Strings – First Example</vt:lpstr>
      <vt:lpstr>Strings</vt:lpstr>
      <vt:lpstr>Creating and Using Strings</vt:lpstr>
      <vt:lpstr>Declaring Strings</vt:lpstr>
      <vt:lpstr>Creating Strings</vt:lpstr>
      <vt:lpstr>Creating Strings (2)</vt:lpstr>
      <vt:lpstr>Creating Strings (3)</vt:lpstr>
      <vt:lpstr>Reading and Printing Strings</vt:lpstr>
      <vt:lpstr>Reading and Printing Strings</vt:lpstr>
      <vt:lpstr>Manipulating Strings</vt:lpstr>
      <vt:lpstr>Comparing Strings</vt:lpstr>
      <vt:lpstr>Comparing Strings (2)</vt:lpstr>
      <vt:lpstr>Comparing Strings – Example </vt:lpstr>
      <vt:lpstr>Comparing Strings</vt:lpstr>
      <vt:lpstr>Concatenating Strings</vt:lpstr>
      <vt:lpstr>Concatenating Strings – Example</vt:lpstr>
      <vt:lpstr>Concatenating Strings</vt:lpstr>
      <vt:lpstr>Searching in Strings</vt:lpstr>
      <vt:lpstr>Searching in Strings – Example</vt:lpstr>
      <vt:lpstr>Searching in Strings</vt:lpstr>
      <vt:lpstr>Extracting Substrings</vt:lpstr>
      <vt:lpstr>Extracting Substrings</vt:lpstr>
      <vt:lpstr>Splitting Strings</vt:lpstr>
      <vt:lpstr>Splitting Strings</vt:lpstr>
      <vt:lpstr>Other String Operations</vt:lpstr>
      <vt:lpstr>Replacing and Deleting Substrings</vt:lpstr>
      <vt:lpstr>Changing Character Casing</vt:lpstr>
      <vt:lpstr>Trimming White Space</vt:lpstr>
      <vt:lpstr>Other String Operations</vt:lpstr>
      <vt:lpstr>Building and Modifying Strings</vt:lpstr>
      <vt:lpstr>Constructing Strings</vt:lpstr>
      <vt:lpstr>Slow Building Strings with +</vt:lpstr>
      <vt:lpstr>StringBuilder: How It Works?</vt:lpstr>
      <vt:lpstr>Changing the Contents of a String</vt:lpstr>
      <vt:lpstr>The StringBuilder Class</vt:lpstr>
      <vt:lpstr>The StringBuilder Class (2)</vt:lpstr>
      <vt:lpstr>StringBuilder – Another Example</vt:lpstr>
      <vt:lpstr>Using StringBuilder</vt:lpstr>
      <vt:lpstr>Exercises in Class</vt:lpstr>
      <vt:lpstr>Summary</vt:lpstr>
      <vt:lpstr>Strings and Text Processing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Advanced C#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2016-02-03T10:38:37Z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